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81" r:id="rId4"/>
    <p:sldId id="292" r:id="rId5"/>
    <p:sldId id="265" r:id="rId6"/>
    <p:sldId id="285" r:id="rId7"/>
    <p:sldId id="286" r:id="rId8"/>
    <p:sldId id="274" r:id="rId9"/>
    <p:sldId id="260" r:id="rId10"/>
    <p:sldId id="276" r:id="rId11"/>
    <p:sldId id="269" r:id="rId12"/>
    <p:sldId id="261" r:id="rId13"/>
    <p:sldId id="283" r:id="rId14"/>
    <p:sldId id="287" r:id="rId15"/>
    <p:sldId id="266" r:id="rId16"/>
    <p:sldId id="279" r:id="rId17"/>
    <p:sldId id="288" r:id="rId18"/>
    <p:sldId id="277" r:id="rId19"/>
    <p:sldId id="262" r:id="rId20"/>
    <p:sldId id="278" r:id="rId21"/>
    <p:sldId id="280" r:id="rId22"/>
    <p:sldId id="284" r:id="rId23"/>
    <p:sldId id="290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51" d="100"/>
          <a:sy n="51" d="100"/>
        </p:scale>
        <p:origin x="-114" y="-1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29994-EE01-4E8F-9F76-8B76DDA19F7E}" type="datetimeFigureOut">
              <a:rPr lang="en-IN" smtClean="0"/>
              <a:pPr/>
              <a:t>13-06-2017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0B1EB-5516-4DE9-93D5-FECC46088A5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2433778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29994-EE01-4E8F-9F76-8B76DDA19F7E}" type="datetimeFigureOut">
              <a:rPr lang="en-IN" smtClean="0"/>
              <a:pPr/>
              <a:t>13-06-2017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0B1EB-5516-4DE9-93D5-FECC46088A5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1609595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29994-EE01-4E8F-9F76-8B76DDA19F7E}" type="datetimeFigureOut">
              <a:rPr lang="en-IN" smtClean="0"/>
              <a:pPr/>
              <a:t>13-06-2017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0B1EB-5516-4DE9-93D5-FECC46088A5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494015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29994-EE01-4E8F-9F76-8B76DDA19F7E}" type="datetimeFigureOut">
              <a:rPr lang="en-IN" smtClean="0"/>
              <a:pPr/>
              <a:t>13-06-2017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0B1EB-5516-4DE9-93D5-FECC46088A5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203947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29994-EE01-4E8F-9F76-8B76DDA19F7E}" type="datetimeFigureOut">
              <a:rPr lang="en-IN" smtClean="0"/>
              <a:pPr/>
              <a:t>13-06-2017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0B1EB-5516-4DE9-93D5-FECC46088A5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1105381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29994-EE01-4E8F-9F76-8B76DDA19F7E}" type="datetimeFigureOut">
              <a:rPr lang="en-IN" smtClean="0"/>
              <a:pPr/>
              <a:t>13-06-2017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0B1EB-5516-4DE9-93D5-FECC46088A5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3283248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29994-EE01-4E8F-9F76-8B76DDA19F7E}" type="datetimeFigureOut">
              <a:rPr lang="en-IN" smtClean="0"/>
              <a:pPr/>
              <a:t>13-06-2017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0B1EB-5516-4DE9-93D5-FECC46088A5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787543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29994-EE01-4E8F-9F76-8B76DDA19F7E}" type="datetimeFigureOut">
              <a:rPr lang="en-IN" smtClean="0"/>
              <a:pPr/>
              <a:t>13-06-2017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0B1EB-5516-4DE9-93D5-FECC46088A5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897100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29994-EE01-4E8F-9F76-8B76DDA19F7E}" type="datetimeFigureOut">
              <a:rPr lang="en-IN" smtClean="0"/>
              <a:pPr/>
              <a:t>13-06-2017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0B1EB-5516-4DE9-93D5-FECC46088A5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3223387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29994-EE01-4E8F-9F76-8B76DDA19F7E}" type="datetimeFigureOut">
              <a:rPr lang="en-IN" smtClean="0"/>
              <a:pPr/>
              <a:t>13-06-2017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0B1EB-5516-4DE9-93D5-FECC46088A5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2984780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29994-EE01-4E8F-9F76-8B76DDA19F7E}" type="datetimeFigureOut">
              <a:rPr lang="en-IN" smtClean="0"/>
              <a:pPr/>
              <a:t>13-06-2017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0B1EB-5516-4DE9-93D5-FECC46088A5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819026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29994-EE01-4E8F-9F76-8B76DDA19F7E}" type="datetimeFigureOut">
              <a:rPr lang="en-IN" smtClean="0"/>
              <a:pPr/>
              <a:t>13-06-2017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F0B1EB-5516-4DE9-93D5-FECC46088A5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2883598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N" dirty="0"/>
              <a:t>Follow up of preterm babies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IN" dirty="0"/>
              <a:t>Naveen Jain </a:t>
            </a:r>
          </a:p>
          <a:p>
            <a:r>
              <a:rPr lang="en-IN" dirty="0"/>
              <a:t>Senior consultant </a:t>
            </a:r>
          </a:p>
          <a:p>
            <a:r>
              <a:rPr lang="en-IN" dirty="0"/>
              <a:t>Kerala Institute of Medical Sciences, Trivandrum </a:t>
            </a:r>
          </a:p>
        </p:txBody>
      </p:sp>
    </p:spTree>
    <p:extLst>
      <p:ext uri="{BB962C8B-B14F-4D97-AF65-F5344CB8AC3E}">
        <p14:creationId xmlns="" xmlns:p14="http://schemas.microsoft.com/office/powerpoint/2010/main" val="9664902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Minimizing disability in preterm babies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IN" dirty="0"/>
              <a:t>Some of the preterm babies are at risk of neurodisability </a:t>
            </a:r>
          </a:p>
          <a:p>
            <a:pPr>
              <a:lnSpc>
                <a:spcPct val="150000"/>
              </a:lnSpc>
            </a:pPr>
            <a:r>
              <a:rPr lang="en-IN" dirty="0"/>
              <a:t>Screening of these at-risk babies and timely referral and intervention will decrease disabilities </a:t>
            </a:r>
          </a:p>
        </p:txBody>
      </p:sp>
    </p:spTree>
    <p:extLst>
      <p:ext uri="{BB962C8B-B14F-4D97-AF65-F5344CB8AC3E}">
        <p14:creationId xmlns="" xmlns:p14="http://schemas.microsoft.com/office/powerpoint/2010/main" val="2266259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Objectives of the webinar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dirty="0"/>
              <a:t>Comprehensive care of </a:t>
            </a:r>
            <a:r>
              <a:rPr lang="en-IN" b="1" dirty="0">
                <a:solidFill>
                  <a:srgbClr val="FF0000"/>
                </a:solidFill>
              </a:rPr>
              <a:t>preterm babies </a:t>
            </a:r>
            <a:r>
              <a:rPr lang="en-IN" dirty="0"/>
              <a:t>after discharge from the hospital 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en-IN" dirty="0"/>
              <a:t>Discharge planning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en-IN" dirty="0"/>
              <a:t>Medical care 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en-IN" dirty="0"/>
              <a:t>Growth monitoring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en-IN" dirty="0"/>
              <a:t>Recommendations on nutrition after discharge 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en-IN" dirty="0"/>
              <a:t>Recommendations on vaccination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en-IN" dirty="0"/>
              <a:t>Neurodevelopment assessment 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en-IN" dirty="0"/>
              <a:t>Recommendations on screening (for prevention of neurodevelopment disability, NDD)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en-IN" dirty="0"/>
              <a:t>Suggested follow up schedule for development assessment</a:t>
            </a:r>
          </a:p>
        </p:txBody>
      </p:sp>
    </p:spTree>
    <p:extLst>
      <p:ext uri="{BB962C8B-B14F-4D97-AF65-F5344CB8AC3E}">
        <p14:creationId xmlns="" xmlns:p14="http://schemas.microsoft.com/office/powerpoint/2010/main" val="26270257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Discharge planning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/>
              <a:t>Each unit should have place dedicated to follow up services that include all / most of the services under one roof </a:t>
            </a:r>
          </a:p>
          <a:p>
            <a:r>
              <a:rPr lang="en-IN" dirty="0"/>
              <a:t>Dedicated personnel must coordinate the screening of at-risk babies</a:t>
            </a:r>
          </a:p>
          <a:p>
            <a:r>
              <a:rPr lang="en-IN" dirty="0"/>
              <a:t>The unit may plan one or more days of the week dedicated to follow up </a:t>
            </a:r>
          </a:p>
        </p:txBody>
      </p:sp>
    </p:spTree>
    <p:extLst>
      <p:ext uri="{BB962C8B-B14F-4D97-AF65-F5344CB8AC3E}">
        <p14:creationId xmlns="" xmlns:p14="http://schemas.microsoft.com/office/powerpoint/2010/main" val="7738989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Discharge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en-IN" dirty="0"/>
              <a:t>The discharge summary must include baby’s gestation, birth weight and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IN" dirty="0"/>
              <a:t> risk factors for neurodevelopment – </a:t>
            </a:r>
            <a:r>
              <a:rPr lang="en-IN" dirty="0" err="1"/>
              <a:t>e.g</a:t>
            </a:r>
            <a:r>
              <a:rPr lang="en-IN" dirty="0"/>
              <a:t> </a:t>
            </a:r>
          </a:p>
          <a:p>
            <a:pPr lvl="1">
              <a:lnSpc>
                <a:spcPct val="150000"/>
              </a:lnSpc>
            </a:pPr>
            <a:r>
              <a:rPr lang="en-IN" dirty="0"/>
              <a:t>Antenatal steroids given? / evidence of </a:t>
            </a:r>
            <a:r>
              <a:rPr lang="en-IN" dirty="0" err="1"/>
              <a:t>fetal</a:t>
            </a:r>
            <a:r>
              <a:rPr lang="en-IN" dirty="0"/>
              <a:t> growth restriction / </a:t>
            </a:r>
            <a:r>
              <a:rPr lang="en-IN" dirty="0" err="1"/>
              <a:t>fetal</a:t>
            </a:r>
            <a:r>
              <a:rPr lang="en-IN" dirty="0"/>
              <a:t> distress / </a:t>
            </a:r>
            <a:r>
              <a:rPr lang="en-IN" dirty="0" err="1"/>
              <a:t>chorioamnionitis</a:t>
            </a:r>
            <a:r>
              <a:rPr lang="en-IN" dirty="0"/>
              <a:t> </a:t>
            </a:r>
          </a:p>
          <a:p>
            <a:pPr lvl="1">
              <a:lnSpc>
                <a:spcPct val="150000"/>
              </a:lnSpc>
            </a:pPr>
            <a:r>
              <a:rPr lang="en-IN" dirty="0"/>
              <a:t>Need for resuscitation at birth </a:t>
            </a:r>
          </a:p>
          <a:p>
            <a:pPr lvl="1">
              <a:lnSpc>
                <a:spcPct val="150000"/>
              </a:lnSpc>
            </a:pPr>
            <a:r>
              <a:rPr lang="en-IN" dirty="0"/>
              <a:t>Need for oxygen / ventilation </a:t>
            </a:r>
          </a:p>
          <a:p>
            <a:pPr lvl="1">
              <a:lnSpc>
                <a:spcPct val="150000"/>
              </a:lnSpc>
            </a:pPr>
            <a:r>
              <a:rPr lang="en-IN" dirty="0"/>
              <a:t>Shock </a:t>
            </a:r>
          </a:p>
          <a:p>
            <a:pPr lvl="1">
              <a:lnSpc>
                <a:spcPct val="150000"/>
              </a:lnSpc>
            </a:pPr>
            <a:r>
              <a:rPr lang="en-IN" dirty="0"/>
              <a:t>Need for blood transfusion </a:t>
            </a:r>
          </a:p>
          <a:p>
            <a:pPr lvl="1">
              <a:lnSpc>
                <a:spcPct val="150000"/>
              </a:lnSpc>
            </a:pPr>
            <a:r>
              <a:rPr lang="en-IN" dirty="0"/>
              <a:t>Sepsis / meningitis </a:t>
            </a:r>
          </a:p>
          <a:p>
            <a:pPr lvl="1">
              <a:lnSpc>
                <a:spcPct val="150000"/>
              </a:lnSpc>
            </a:pPr>
            <a:r>
              <a:rPr lang="en-IN" dirty="0"/>
              <a:t>Adequacy of growth </a:t>
            </a:r>
          </a:p>
          <a:p>
            <a:pPr lvl="1">
              <a:lnSpc>
                <a:spcPct val="150000"/>
              </a:lnSpc>
            </a:pPr>
            <a:r>
              <a:rPr lang="en-IN" dirty="0" err="1"/>
              <a:t>Hypoglycemia</a:t>
            </a:r>
            <a:r>
              <a:rPr lang="en-IN" dirty="0"/>
              <a:t> / jaundice …</a:t>
            </a:r>
          </a:p>
        </p:txBody>
      </p:sp>
    </p:spTree>
    <p:extLst>
      <p:ext uri="{BB962C8B-B14F-4D97-AF65-F5344CB8AC3E}">
        <p14:creationId xmlns="" xmlns:p14="http://schemas.microsoft.com/office/powerpoint/2010/main" val="8883351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Discharge planning – check list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38200" y="1898453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sz="2000" dirty="0"/>
              <a:t>Medical care </a:t>
            </a:r>
          </a:p>
          <a:p>
            <a:r>
              <a:rPr lang="en-IN" sz="2000" dirty="0"/>
              <a:t>Weight tracking on preterm growth chart</a:t>
            </a:r>
          </a:p>
          <a:p>
            <a:r>
              <a:rPr lang="en-IN" sz="2000" dirty="0"/>
              <a:t>Head circumference tracking</a:t>
            </a:r>
          </a:p>
          <a:p>
            <a:r>
              <a:rPr lang="en-IN" sz="2000" dirty="0"/>
              <a:t>Nutrition advice </a:t>
            </a:r>
          </a:p>
          <a:p>
            <a:r>
              <a:rPr lang="en-IN" sz="2000" dirty="0"/>
              <a:t>Immunization advice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IN" sz="2000" dirty="0"/>
              <a:t>Neurodevelopment assessment </a:t>
            </a:r>
          </a:p>
          <a:p>
            <a:r>
              <a:rPr lang="en-IN" sz="2000" dirty="0"/>
              <a:t>ROP screening done / scheduled </a:t>
            </a:r>
          </a:p>
          <a:p>
            <a:r>
              <a:rPr lang="en-IN" sz="2000" dirty="0"/>
              <a:t>Vision evaluation educated</a:t>
            </a:r>
          </a:p>
          <a:p>
            <a:r>
              <a:rPr lang="en-IN" sz="2000" dirty="0"/>
              <a:t>Hearing screen done / scheduled </a:t>
            </a:r>
          </a:p>
          <a:p>
            <a:r>
              <a:rPr lang="en-IN" sz="2000" dirty="0"/>
              <a:t>Neuro sonogram done / scheduled </a:t>
            </a:r>
          </a:p>
          <a:p>
            <a:r>
              <a:rPr lang="en-IN" sz="2000" dirty="0"/>
              <a:t>KMC</a:t>
            </a:r>
          </a:p>
          <a:p>
            <a:r>
              <a:rPr lang="en-IN" sz="2000" dirty="0"/>
              <a:t>Parent readiness for discharge </a:t>
            </a:r>
          </a:p>
          <a:p>
            <a:endParaRPr lang="en-IN" sz="2000" dirty="0"/>
          </a:p>
        </p:txBody>
      </p:sp>
    </p:spTree>
    <p:extLst>
      <p:ext uri="{BB962C8B-B14F-4D97-AF65-F5344CB8AC3E}">
        <p14:creationId xmlns="" xmlns:p14="http://schemas.microsoft.com/office/powerpoint/2010/main" val="4130510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N" dirty="0"/>
              <a:t>Medical care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14137660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Growth targets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IN" dirty="0"/>
              <a:t>Once preterm babies regain their birth weight (BW), expected growth targets are:</a:t>
            </a:r>
          </a:p>
          <a:p>
            <a:pPr marL="0" indent="0">
              <a:lnSpc>
                <a:spcPct val="150000"/>
              </a:lnSpc>
            </a:pPr>
            <a:r>
              <a:rPr lang="en-IN" dirty="0"/>
              <a:t>Weight – 15 to 20 g/kg per day</a:t>
            </a:r>
          </a:p>
          <a:p>
            <a:pPr marL="0" indent="0">
              <a:lnSpc>
                <a:spcPct val="150000"/>
              </a:lnSpc>
            </a:pPr>
            <a:r>
              <a:rPr lang="en-IN" dirty="0"/>
              <a:t>Head circumference – 0.5 to 1 cm /week</a:t>
            </a:r>
          </a:p>
          <a:p>
            <a:pPr marL="0" indent="0">
              <a:lnSpc>
                <a:spcPct val="150000"/>
              </a:lnSpc>
            </a:pPr>
            <a:r>
              <a:rPr lang="en-IN" dirty="0"/>
              <a:t>Length – 1 cm/week till 40 weeks</a:t>
            </a:r>
          </a:p>
          <a:p>
            <a:pPr marL="0" indent="0">
              <a:lnSpc>
                <a:spcPct val="150000"/>
              </a:lnSpc>
              <a:buNone/>
            </a:pPr>
            <a:endParaRPr lang="en-IN" dirty="0"/>
          </a:p>
          <a:p>
            <a:pPr>
              <a:lnSpc>
                <a:spcPct val="150000"/>
              </a:lnSpc>
            </a:pPr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35287162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Preterm growth charts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IN" dirty="0"/>
              <a:t>Weight, length and head circumference should be measured even when baby is in NICU and continued after discharge  </a:t>
            </a:r>
          </a:p>
          <a:p>
            <a:pPr>
              <a:lnSpc>
                <a:spcPct val="150000"/>
              </a:lnSpc>
            </a:pPr>
            <a:r>
              <a:rPr lang="en-IN" dirty="0"/>
              <a:t>1-2 weekly (after discharge from hospital) for a few weeks, then at each health care visit for vaccination  </a:t>
            </a:r>
          </a:p>
          <a:p>
            <a:pPr>
              <a:lnSpc>
                <a:spcPct val="150000"/>
              </a:lnSpc>
            </a:pPr>
            <a:r>
              <a:rPr lang="en-IN" dirty="0"/>
              <a:t>The growth parameters must be plotted and growth tracked on growth charts for preterm babies (example: </a:t>
            </a:r>
            <a:r>
              <a:rPr lang="en-IN" dirty="0" err="1"/>
              <a:t>Fentons</a:t>
            </a:r>
            <a:r>
              <a:rPr lang="en-IN" dirty="0"/>
              <a:t> growth chart) </a:t>
            </a:r>
          </a:p>
        </p:txBody>
      </p:sp>
    </p:spTree>
    <p:extLst>
      <p:ext uri="{BB962C8B-B14F-4D97-AF65-F5344CB8AC3E}">
        <p14:creationId xmlns="" xmlns:p14="http://schemas.microsoft.com/office/powerpoint/2010/main" val="22484915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Growth </a:t>
            </a:r>
            <a:r>
              <a:rPr lang="en-IN" dirty="0"/>
              <a:t>charts 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169850" y="1801934"/>
            <a:ext cx="302433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Fenton’s growth chart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9392" y="188640"/>
            <a:ext cx="2400955" cy="324036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49736" y="188639"/>
            <a:ext cx="2441038" cy="320784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7" name="Content Placeholder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12" t="14390" r="1778" b="3754"/>
          <a:stretch>
            <a:fillRect/>
          </a:stretch>
        </p:blipFill>
        <p:spPr>
          <a:xfrm>
            <a:off x="6947460" y="3615230"/>
            <a:ext cx="4279945" cy="2762610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3279032" y="4293096"/>
            <a:ext cx="302433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WHO growth chart</a:t>
            </a:r>
          </a:p>
        </p:txBody>
      </p:sp>
    </p:spTree>
    <p:extLst>
      <p:ext uri="{BB962C8B-B14F-4D97-AF65-F5344CB8AC3E}">
        <p14:creationId xmlns="" xmlns:p14="http://schemas.microsoft.com/office/powerpoint/2010/main" val="11838231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Complementary feeding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IN" dirty="0"/>
              <a:t>Exclusive breast milk must be continued till 6 months age corrected for prematurity </a:t>
            </a:r>
          </a:p>
          <a:p>
            <a:pPr>
              <a:lnSpc>
                <a:spcPct val="150000"/>
              </a:lnSpc>
            </a:pPr>
            <a:r>
              <a:rPr lang="en-IN" dirty="0"/>
              <a:t>Complementary feeding with semisolid foods should be started at 6 months age</a:t>
            </a:r>
          </a:p>
          <a:p>
            <a:pPr>
              <a:lnSpc>
                <a:spcPct val="150000"/>
              </a:lnSpc>
            </a:pPr>
            <a:r>
              <a:rPr lang="en-IN" dirty="0"/>
              <a:t>There is no change in age of starting complementary feeding for preterm babies </a:t>
            </a:r>
          </a:p>
        </p:txBody>
      </p:sp>
    </p:spTree>
    <p:extLst>
      <p:ext uri="{BB962C8B-B14F-4D97-AF65-F5344CB8AC3E}">
        <p14:creationId xmlns="" xmlns:p14="http://schemas.microsoft.com/office/powerpoint/2010/main" val="24283697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Immunization – no change for preterm babies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dirty="0"/>
              <a:t>The immunization schedule remains unchanged for preterm babies (chronological age: counted from the date the baby was born)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IN" sz="2000" dirty="0"/>
              <a:t>“Medically stable PT and low birth weight (LBW) infants should receive full doses of diphtheria</a:t>
            </a:r>
            <a:r>
              <a:rPr lang="en-IN" sz="2400" dirty="0"/>
              <a:t>, </a:t>
            </a:r>
            <a:r>
              <a:rPr lang="en-IN" sz="2000" dirty="0"/>
              <a:t>tetanus, acellular pertussis, Haemophilus </a:t>
            </a:r>
            <a:r>
              <a:rPr lang="en-IN" sz="2000" dirty="0" err="1"/>
              <a:t>influenzae</a:t>
            </a:r>
            <a:r>
              <a:rPr lang="en-IN" sz="2000" dirty="0"/>
              <a:t> type b, hepatitis B, poliovirus, and pneumococcal conjugate vaccines at a chronologic age consistent with the schedule recommended for full-term infants”</a:t>
            </a:r>
          </a:p>
        </p:txBody>
      </p:sp>
    </p:spTree>
    <p:extLst>
      <p:ext uri="{BB962C8B-B14F-4D97-AF65-F5344CB8AC3E}">
        <p14:creationId xmlns="" xmlns:p14="http://schemas.microsoft.com/office/powerpoint/2010/main" val="17081564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4000" dirty="0"/>
              <a:t>Birth doses of BCG / Hep B and OPV at discharge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IN" dirty="0"/>
              <a:t>The birth doses of BCG, OPV may be given once the preterm baby is medically stable and ready for discharge (at or after 34 weeks gestation)</a:t>
            </a:r>
          </a:p>
          <a:p>
            <a:pPr>
              <a:lnSpc>
                <a:spcPct val="150000"/>
              </a:lnSpc>
            </a:pPr>
            <a:r>
              <a:rPr lang="en-IN" dirty="0"/>
              <a:t>If preterm baby is &lt; 2kg, one may give Hep B once the baby is 30 days old / ready for discharge (mother is Hep B negative or immunized) 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26132701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N" dirty="0"/>
              <a:t>Neurodevelopment assessment </a:t>
            </a: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42858879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Education of parents on follow up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IN" dirty="0"/>
              <a:t>Parents should be educated regarding </a:t>
            </a:r>
          </a:p>
          <a:p>
            <a:pPr lvl="1">
              <a:lnSpc>
                <a:spcPct val="150000"/>
              </a:lnSpc>
            </a:pPr>
            <a:r>
              <a:rPr lang="en-IN" dirty="0"/>
              <a:t>The need to test</a:t>
            </a:r>
          </a:p>
          <a:p>
            <a:pPr lvl="1">
              <a:lnSpc>
                <a:spcPct val="150000"/>
              </a:lnSpc>
            </a:pPr>
            <a:r>
              <a:rPr lang="en-IN" dirty="0"/>
              <a:t>Follow up schedules</a:t>
            </a:r>
          </a:p>
          <a:p>
            <a:pPr lvl="1">
              <a:lnSpc>
                <a:spcPct val="150000"/>
              </a:lnSpc>
            </a:pPr>
            <a:r>
              <a:rPr lang="en-IN" dirty="0"/>
              <a:t>Possible interventions if a deviation from normal is detected </a:t>
            </a:r>
          </a:p>
        </p:txBody>
      </p:sp>
    </p:spTree>
    <p:extLst>
      <p:ext uri="{BB962C8B-B14F-4D97-AF65-F5344CB8AC3E}">
        <p14:creationId xmlns="" xmlns:p14="http://schemas.microsoft.com/office/powerpoint/2010/main" val="22724850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0668" y="128819"/>
            <a:ext cx="10515600" cy="1325563"/>
          </a:xfrm>
        </p:spPr>
        <p:txBody>
          <a:bodyPr>
            <a:normAutofit/>
          </a:bodyPr>
          <a:lstStyle/>
          <a:p>
            <a:r>
              <a:rPr lang="en-IN" sz="4000" dirty="0"/>
              <a:t>Screening of preterm babies – to prevent NDD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2976" y="1540488"/>
            <a:ext cx="10766537" cy="4351338"/>
          </a:xfrm>
        </p:spPr>
        <p:txBody>
          <a:bodyPr>
            <a:normAutofit/>
          </a:bodyPr>
          <a:lstStyle/>
          <a:p>
            <a:pPr lvl="1">
              <a:lnSpc>
                <a:spcPct val="150000"/>
              </a:lnSpc>
            </a:pPr>
            <a:r>
              <a:rPr lang="en-IN" dirty="0"/>
              <a:t>ROP screening</a:t>
            </a:r>
          </a:p>
          <a:p>
            <a:pPr lvl="1">
              <a:lnSpc>
                <a:spcPct val="150000"/>
              </a:lnSpc>
            </a:pPr>
            <a:r>
              <a:rPr lang="en-IN" dirty="0"/>
              <a:t>Vision assessment at 9-12 months</a:t>
            </a:r>
          </a:p>
          <a:p>
            <a:pPr lvl="1">
              <a:lnSpc>
                <a:spcPct val="150000"/>
              </a:lnSpc>
            </a:pPr>
            <a:r>
              <a:rPr lang="en-IN" dirty="0"/>
              <a:t>Hearing screening and diagnostic tests before 6 months age </a:t>
            </a:r>
          </a:p>
          <a:p>
            <a:pPr lvl="1">
              <a:lnSpc>
                <a:spcPct val="150000"/>
              </a:lnSpc>
            </a:pPr>
            <a:r>
              <a:rPr lang="en-IN" dirty="0"/>
              <a:t>Multi-domain development tests at 4, 8, 12 months</a:t>
            </a:r>
            <a:endParaRPr lang="en-IN" dirty="0">
              <a:highlight>
                <a:srgbClr val="FFFF00"/>
              </a:highlight>
            </a:endParaRPr>
          </a:p>
          <a:p>
            <a:pPr lvl="1">
              <a:lnSpc>
                <a:spcPct val="150000"/>
              </a:lnSpc>
            </a:pPr>
            <a:r>
              <a:rPr lang="en-IN" dirty="0" err="1"/>
              <a:t>Neurosonogram</a:t>
            </a:r>
            <a:r>
              <a:rPr lang="en-IN" dirty="0"/>
              <a:t> at 1-2 weeks and 36- 40 weeks</a:t>
            </a:r>
          </a:p>
          <a:p>
            <a:pPr>
              <a:lnSpc>
                <a:spcPct val="150000"/>
              </a:lnSpc>
              <a:buNone/>
            </a:pPr>
            <a:endParaRPr lang="en-IN" dirty="0">
              <a:highlight>
                <a:srgbClr val="FFFF00"/>
              </a:highlight>
            </a:endParaRPr>
          </a:p>
          <a:p>
            <a:pPr>
              <a:lnSpc>
                <a:spcPct val="150000"/>
              </a:lnSpc>
            </a:pPr>
            <a:endParaRPr lang="en-IN" dirty="0">
              <a:highlight>
                <a:srgbClr val="FFFF00"/>
              </a:highlight>
            </a:endParaRPr>
          </a:p>
          <a:p>
            <a:pPr lvl="1">
              <a:lnSpc>
                <a:spcPct val="150000"/>
              </a:lnSpc>
            </a:pPr>
            <a:endParaRPr lang="en-IN" dirty="0">
              <a:highlight>
                <a:srgbClr val="FFFF00"/>
              </a:highlight>
            </a:endParaRPr>
          </a:p>
          <a:p>
            <a:pPr lvl="1">
              <a:lnSpc>
                <a:spcPct val="150000"/>
              </a:lnSpc>
            </a:pPr>
            <a:endParaRPr lang="en-IN" dirty="0"/>
          </a:p>
          <a:p>
            <a:pPr marL="0" indent="0">
              <a:lnSpc>
                <a:spcPct val="150000"/>
              </a:lnSpc>
              <a:buNone/>
            </a:pPr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6025059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ROP screening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IN" dirty="0"/>
              <a:t>Often the preterm babies are discharged before the ROP screening is  complete</a:t>
            </a:r>
          </a:p>
          <a:p>
            <a:pPr>
              <a:lnSpc>
                <a:spcPct val="150000"/>
              </a:lnSpc>
            </a:pPr>
            <a:r>
              <a:rPr lang="en-IN" dirty="0"/>
              <a:t>The families must be educated on the need to follow up till ophthalmologist informs that screening is complete / treatment of ROP is required </a:t>
            </a:r>
          </a:p>
        </p:txBody>
      </p:sp>
    </p:spTree>
    <p:extLst>
      <p:ext uri="{BB962C8B-B14F-4D97-AF65-F5344CB8AC3E}">
        <p14:creationId xmlns="" xmlns:p14="http://schemas.microsoft.com/office/powerpoint/2010/main" val="33294870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Eye check at 9- 12 </a:t>
            </a:r>
            <a:r>
              <a:rPr lang="en-IN" dirty="0" err="1"/>
              <a:t>mo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306333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IN" dirty="0"/>
              <a:t>Preterm babies are at increased risk of strabismus, myopia and late retinal detachment </a:t>
            </a:r>
          </a:p>
          <a:p>
            <a:pPr>
              <a:lnSpc>
                <a:spcPct val="150000"/>
              </a:lnSpc>
            </a:pPr>
            <a:r>
              <a:rPr lang="en-IN" dirty="0"/>
              <a:t>They should undergo examination by an ophthalmologist at 9 to 12 months of age </a:t>
            </a:r>
          </a:p>
          <a:p>
            <a:pPr>
              <a:lnSpc>
                <a:spcPct val="150000"/>
              </a:lnSpc>
            </a:pPr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42156688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Hearing screen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589319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IN" dirty="0"/>
              <a:t>Preterm sick babies are at increased risk for sensorineural hearing loss, so automated auditory brainstem response (AABR) should be done</a:t>
            </a:r>
          </a:p>
          <a:p>
            <a:pPr>
              <a:lnSpc>
                <a:spcPct val="150000"/>
              </a:lnSpc>
            </a:pPr>
            <a:r>
              <a:rPr lang="en-IN" dirty="0"/>
              <a:t>It is best to complete AABR before discharge from hospital at birth admission </a:t>
            </a:r>
          </a:p>
          <a:p>
            <a:pPr lvl="1">
              <a:lnSpc>
                <a:spcPct val="150000"/>
              </a:lnSpc>
            </a:pPr>
            <a:r>
              <a:rPr lang="en-IN" dirty="0" err="1"/>
              <a:t>Otoacoustic</a:t>
            </a:r>
            <a:r>
              <a:rPr lang="en-IN" dirty="0"/>
              <a:t> emissions (OAE) will fail to detect sensorineural hearing loss </a:t>
            </a:r>
          </a:p>
          <a:p>
            <a:pPr>
              <a:lnSpc>
                <a:spcPct val="150000"/>
              </a:lnSpc>
            </a:pPr>
            <a:r>
              <a:rPr lang="en-IN" dirty="0"/>
              <a:t>In baby fails screening tests, confirmation of hearing loss and intervention must be initiated before 6 months age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-151319"/>
            <a:ext cx="641064" cy="30263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34800" tIns="0" rIns="0" bIns="2539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697449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1287"/>
            <a:ext cx="10515600" cy="1325563"/>
          </a:xfrm>
        </p:spPr>
        <p:txBody>
          <a:bodyPr/>
          <a:lstStyle/>
          <a:p>
            <a:r>
              <a:rPr lang="en-IN" dirty="0"/>
              <a:t>Neurodevelopment assessment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63721"/>
            <a:ext cx="10515600" cy="509598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Font typeface="Wingdings" pitchFamily="2" charset="2"/>
              <a:buChar char="q"/>
            </a:pPr>
            <a:r>
              <a:rPr lang="en-IN" dirty="0"/>
              <a:t>Assess neurologic abnormalities (tone</a:t>
            </a:r>
            <a:r>
              <a:rPr lang="en-IN" dirty="0" smtClean="0"/>
              <a:t>)</a:t>
            </a:r>
          </a:p>
          <a:p>
            <a:pPr marL="0" indent="0">
              <a:lnSpc>
                <a:spcPct val="150000"/>
              </a:lnSpc>
              <a:buFont typeface="Wingdings" pitchFamily="2" charset="2"/>
              <a:buChar char="q"/>
            </a:pPr>
            <a:r>
              <a:rPr lang="en-IN" dirty="0" smtClean="0"/>
              <a:t>Do </a:t>
            </a:r>
            <a:r>
              <a:rPr lang="en-IN" dirty="0"/>
              <a:t>multi-domain development screening including motor, cognition, hearing and vision, and language (e.g. CDC grade, Denver II, Bayley screener) </a:t>
            </a:r>
          </a:p>
          <a:p>
            <a:pPr marL="0" indent="0">
              <a:lnSpc>
                <a:spcPct val="150000"/>
              </a:lnSpc>
              <a:buFont typeface="Wingdings" pitchFamily="2" charset="2"/>
              <a:buChar char="q"/>
            </a:pPr>
            <a:r>
              <a:rPr lang="en-IN" dirty="0" smtClean="0"/>
              <a:t>Time: 4 </a:t>
            </a:r>
            <a:r>
              <a:rPr lang="en-IN" dirty="0"/>
              <a:t>, 8 and 12 months age corrected for prematurity </a:t>
            </a:r>
          </a:p>
          <a:p>
            <a:pPr marL="0" indent="0">
              <a:lnSpc>
                <a:spcPct val="150000"/>
              </a:lnSpc>
              <a:buFont typeface="Wingdings" pitchFamily="2" charset="2"/>
              <a:buChar char="q"/>
            </a:pPr>
            <a:r>
              <a:rPr lang="en-IN" dirty="0"/>
              <a:t>Recognize, refer for early intervention </a:t>
            </a:r>
          </a:p>
          <a:p>
            <a:pPr marL="0" indent="0">
              <a:lnSpc>
                <a:spcPct val="150000"/>
              </a:lnSpc>
              <a:buNone/>
            </a:pPr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7365696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Opportunity to reduce disability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IN" dirty="0"/>
              <a:t>Appropriate follow up is an opportunity to detect early and correct deviations in development </a:t>
            </a:r>
          </a:p>
          <a:p>
            <a:pPr>
              <a:lnSpc>
                <a:spcPct val="150000"/>
              </a:lnSpc>
            </a:pPr>
            <a:r>
              <a:rPr lang="en-IN" dirty="0"/>
              <a:t>Neonatologist must explain to parents the tests and the treatments </a:t>
            </a:r>
          </a:p>
          <a:p>
            <a:pPr>
              <a:lnSpc>
                <a:spcPct val="150000"/>
              </a:lnSpc>
            </a:pPr>
            <a:r>
              <a:rPr lang="en-IN" dirty="0"/>
              <a:t>Visits to the specialists may be facilitate by dedicated staff </a:t>
            </a:r>
          </a:p>
          <a:p>
            <a:pPr lvl="1">
              <a:lnSpc>
                <a:spcPct val="150000"/>
              </a:lnSpc>
            </a:pPr>
            <a:r>
              <a:rPr lang="en-IN" dirty="0"/>
              <a:t>They are involved in parent education, managing appointments and guiding parents to intervention programs.</a:t>
            </a:r>
          </a:p>
        </p:txBody>
      </p:sp>
    </p:spTree>
    <p:extLst>
      <p:ext uri="{BB962C8B-B14F-4D97-AF65-F5344CB8AC3E}">
        <p14:creationId xmlns="" xmlns:p14="http://schemas.microsoft.com/office/powerpoint/2010/main" val="22041979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Intact outcomes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IN" dirty="0"/>
              <a:t>The goal to save preterm babies without disability can be achieved by timely screening and appropriate interventions </a:t>
            </a:r>
          </a:p>
        </p:txBody>
      </p:sp>
    </p:spTree>
    <p:extLst>
      <p:ext uri="{BB962C8B-B14F-4D97-AF65-F5344CB8AC3E}">
        <p14:creationId xmlns="" xmlns:p14="http://schemas.microsoft.com/office/powerpoint/2010/main" val="21466041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000" b="1" dirty="0" smtClean="0"/>
              <a:t>Follow up checklist: what to do and when? </a:t>
            </a:r>
            <a:endParaRPr lang="en-IN" sz="40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212208240"/>
              </p:ext>
            </p:extLst>
          </p:nvPr>
        </p:nvGraphicFramePr>
        <p:xfrm>
          <a:off x="529846" y="1729522"/>
          <a:ext cx="11016160" cy="4927049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884501">
                  <a:extLst>
                    <a:ext uri="{9D8B030D-6E8A-4147-A177-3AD203B41FA5}">
                      <a16:colId xmlns="" xmlns:a16="http://schemas.microsoft.com/office/drawing/2014/main" val="2966163334"/>
                    </a:ext>
                  </a:extLst>
                </a:gridCol>
                <a:gridCol w="1599561">
                  <a:extLst>
                    <a:ext uri="{9D8B030D-6E8A-4147-A177-3AD203B41FA5}">
                      <a16:colId xmlns="" xmlns:a16="http://schemas.microsoft.com/office/drawing/2014/main" val="2820949183"/>
                    </a:ext>
                  </a:extLst>
                </a:gridCol>
                <a:gridCol w="3676002">
                  <a:extLst>
                    <a:ext uri="{9D8B030D-6E8A-4147-A177-3AD203B41FA5}">
                      <a16:colId xmlns="" xmlns:a16="http://schemas.microsoft.com/office/drawing/2014/main" val="208295864"/>
                    </a:ext>
                  </a:extLst>
                </a:gridCol>
                <a:gridCol w="4856096">
                  <a:extLst>
                    <a:ext uri="{9D8B030D-6E8A-4147-A177-3AD203B41FA5}">
                      <a16:colId xmlns="" xmlns:a16="http://schemas.microsoft.com/office/drawing/2014/main" val="2654754777"/>
                    </a:ext>
                  </a:extLst>
                </a:gridCol>
              </a:tblGrid>
              <a:tr h="2267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 No.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Area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Frequency</a:t>
                      </a:r>
                      <a:endParaRPr lang="en-IN" sz="160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Details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256292190"/>
                  </a:ext>
                </a:extLst>
              </a:tr>
              <a:tr h="2123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A</a:t>
                      </a:r>
                      <a:endParaRPr lang="en-IN" sz="160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Anthropometry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Every Visit</a:t>
                      </a:r>
                      <a:endParaRPr lang="en-IN" sz="160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HC,  weight  at every  visit, length at every 3 months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949621343"/>
                  </a:ext>
                </a:extLst>
              </a:tr>
              <a:tr h="2123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B</a:t>
                      </a:r>
                      <a:endParaRPr lang="en-IN" sz="160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Breastfeeding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Every Visit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Observe </a:t>
                      </a:r>
                      <a:r>
                        <a:rPr lang="en-US" sz="1600" dirty="0">
                          <a:effectLst/>
                        </a:rPr>
                        <a:t>the breastfeeding session if possible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879417414"/>
                  </a:ext>
                </a:extLst>
              </a:tr>
              <a:tr h="4247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C</a:t>
                      </a:r>
                      <a:endParaRPr lang="en-IN" sz="160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Counseling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Every Visit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Feeding </a:t>
                      </a:r>
                      <a:r>
                        <a:rPr lang="en-US" sz="1600" dirty="0" smtClean="0">
                          <a:effectLst/>
                        </a:rPr>
                        <a:t>, hygiene,  KMC,  Innocuous </a:t>
                      </a:r>
                      <a:r>
                        <a:rPr lang="en-US" sz="1600" dirty="0">
                          <a:effectLst/>
                        </a:rPr>
                        <a:t>issues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Ask mother about her concerns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18750398"/>
                  </a:ext>
                </a:extLst>
              </a:tr>
              <a:tr h="6371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D</a:t>
                      </a:r>
                      <a:endParaRPr lang="en-IN" sz="160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Development Screening</a:t>
                      </a:r>
                      <a:endParaRPr lang="en-IN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4, 8, 12 months</a:t>
                      </a:r>
                      <a:endParaRPr lang="en-IN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16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CDC </a:t>
                      </a:r>
                      <a:r>
                        <a:rPr lang="en-US" sz="16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grading/ Denver II/ 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Bayley </a:t>
                      </a: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screen </a:t>
                      </a:r>
                      <a:endParaRPr lang="en-IN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Fill up the chart and refer where needed for detailed developmental evaluation</a:t>
                      </a:r>
                      <a:endParaRPr lang="en-IN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754548251"/>
                  </a:ext>
                </a:extLst>
              </a:tr>
              <a:tr h="4004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E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Eye</a:t>
                      </a:r>
                      <a:endParaRPr lang="en-IN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After initial ROP evaluation, detailed </a:t>
                      </a: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examination at 9-12 months of 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age</a:t>
                      </a:r>
                      <a:endParaRPr lang="en-IN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Emphasize on getting a ROP screening from a skilled 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ophthalmologist</a:t>
                      </a:r>
                      <a:endParaRPr lang="en-IN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804233374"/>
                  </a:ext>
                </a:extLst>
              </a:tr>
              <a:tr h="2539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F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270" marR="652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Neuro sonogram 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270" marR="652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1-2 weeks and 36- 40 weeks 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270" marR="652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To rule out PVL and other abnormalities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270" marR="65270" marT="0" marB="0"/>
                </a:tc>
              </a:tr>
              <a:tr h="4367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G</a:t>
                      </a:r>
                      <a:endParaRPr lang="en-IN" sz="160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270" marR="652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Growth Monitoring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270" marR="652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Every visit</a:t>
                      </a:r>
                      <a:endParaRPr lang="en-IN" sz="160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270" marR="652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Plot the growth of the baby on the WHO growth charts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270" marR="65270" marT="0" marB="0"/>
                </a:tc>
              </a:tr>
              <a:tr h="4677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H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270" marR="65270" marT="0" marB="0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Hearing</a:t>
                      </a:r>
                      <a:endParaRPr lang="en-IN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5270" marR="65270" marT="0" marB="0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Ideal before discharge 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complete </a:t>
                      </a: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diagnosis by 6 months </a:t>
                      </a:r>
                      <a:endParaRPr lang="en-IN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5270" marR="65270" marT="0" marB="0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AABR is 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preferred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5270" marR="65270" marT="0" marB="0"/>
                </a:tc>
              </a:tr>
              <a:tr h="3213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I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270" marR="652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Immunizations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270" marR="652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As per schedule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270" marR="65270" marT="0" marB="0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IN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BCG, Hep B and OPV at discharge </a:t>
                      </a:r>
                    </a:p>
                  </a:txBody>
                  <a:tcPr marL="65270" marR="65270" marT="0" marB="0"/>
                </a:tc>
              </a:tr>
              <a:tr h="9379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O</a:t>
                      </a:r>
                      <a:endParaRPr lang="en-IN" sz="160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270" marR="652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Others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270" marR="652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Language/speech at 1,2,3 years Behavior at/after 1 year IQ testing at 3 years of age.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270" marR="6527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Any delay detected should prompt early intervention</a:t>
                      </a:r>
                      <a:endParaRPr lang="en-IN" sz="1600" dirty="0"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270" marR="6527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995111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799</TotalTime>
  <Words>1067</Words>
  <Application>Microsoft Office PowerPoint</Application>
  <PresentationFormat>Custom</PresentationFormat>
  <Paragraphs>153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Follow up of preterm babies</vt:lpstr>
      <vt:lpstr>Minimizing disability in preterm babies </vt:lpstr>
      <vt:lpstr>Objectives of the webinar</vt:lpstr>
      <vt:lpstr>Discharge planning </vt:lpstr>
      <vt:lpstr>Discharge summary</vt:lpstr>
      <vt:lpstr>Discharge planning – check list </vt:lpstr>
      <vt:lpstr>Medical care</vt:lpstr>
      <vt:lpstr>Growth targets </vt:lpstr>
      <vt:lpstr>Preterm growth charts </vt:lpstr>
      <vt:lpstr>Growth charts </vt:lpstr>
      <vt:lpstr>Complementary feeding </vt:lpstr>
      <vt:lpstr>Immunization – no change for preterm babies </vt:lpstr>
      <vt:lpstr>Birth doses of BCG / Hep B and OPV at discharge</vt:lpstr>
      <vt:lpstr>Neurodevelopment assessment </vt:lpstr>
      <vt:lpstr>Education of parents on follow up</vt:lpstr>
      <vt:lpstr>Screening of preterm babies – to prevent NDD</vt:lpstr>
      <vt:lpstr>ROP screening</vt:lpstr>
      <vt:lpstr>Eye check at 9- 12 mo</vt:lpstr>
      <vt:lpstr>Hearing screen</vt:lpstr>
      <vt:lpstr>Neurodevelopment assessment </vt:lpstr>
      <vt:lpstr>Opportunity to reduce disability  </vt:lpstr>
      <vt:lpstr>Intact outcomes </vt:lpstr>
      <vt:lpstr>Follow up checklist: what to do and when?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 Naveen Jain</dc:creator>
  <cp:lastModifiedBy>Designo</cp:lastModifiedBy>
  <cp:revision>201</cp:revision>
  <dcterms:created xsi:type="dcterms:W3CDTF">2017-02-12T14:30:53Z</dcterms:created>
  <dcterms:modified xsi:type="dcterms:W3CDTF">2017-06-13T09:07:24Z</dcterms:modified>
</cp:coreProperties>
</file>